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0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9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presProps.xml" ContentType="application/vnd.openxmlformats-officedocument.presentationml.presProps+xml"/>
  <Override PartName="/ppt/theme/theme1.xml" ContentType="application/vnd.openxmlformats-officedocument.theme+xml"/>
  <Override PartName="/ppt/theme/theme1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ppt/slideLayouts/_rels/slideLayout9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_rels/presentation.xml.rels" ContentType="application/vnd.openxmlformats-package.relationships+xml"/>
  <Override PartName="/ppt/media/image13.png" ContentType="image/png"/>
  <Override PartName="/ppt/media/image4.png" ContentType="image/png"/>
  <Override PartName="/ppt/media/image9.png" ContentType="image/png"/>
  <Override PartName="/ppt/media/image14.png" ContentType="image/png"/>
  <Override PartName="/ppt/media/image5.png" ContentType="image/png"/>
  <Override PartName="/ppt/media/image15.png" ContentType="image/png"/>
  <Override PartName="/ppt/media/image6.png" ContentType="image/png"/>
  <Override PartName="/ppt/media/image10.png" ContentType="image/png"/>
  <Override PartName="/ppt/media/image1.png" ContentType="image/png"/>
  <Override PartName="/ppt/media/image16.png" ContentType="image/png"/>
  <Override PartName="/ppt/media/image7.png" ContentType="image/png"/>
  <Override PartName="/ppt/media/image11.png" ContentType="image/png"/>
  <Override PartName="/ppt/media/image2.png" ContentType="image/png"/>
  <Override PartName="/ppt/media/image8.png" ContentType="image/png"/>
  <Override PartName="/ppt/media/image12.png" ContentType="image/png"/>
  <Override PartName="/ppt/media/image3.png" ContentType="image/png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_rels/slide9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_rels/notesSlide9.xml.rels" ContentType="application/vnd.openxmlformats-package.relationships+xml"/>
  <Override PartName="/ppt/notesSlides/_rels/notesSlide8.xml.rels" ContentType="application/vnd.openxmlformats-package.relationships+xml"/>
  <Override PartName="/ppt/notesSlides/_rels/notesSlide7.xml.rels" ContentType="application/vnd.openxmlformats-package.relationships+xml"/>
  <Override PartName="/ppt/notesSlides/_rels/notesSlide6.xml.rels" ContentType="application/vnd.openxmlformats-package.relationships+xml"/>
  <Override PartName="/ppt/notesSlides/_rels/notesSlide5.xml.rels" ContentType="application/vnd.openxmlformats-package.relationships+xml"/>
  <Override PartName="/ppt/notesSlides/_rels/notesSlide4.xml.rels" ContentType="application/vnd.openxmlformats-package.relationships+xml"/>
  <Override PartName="/ppt/notesSlides/_rels/notesSlide3.xml.rels" ContentType="application/vnd.openxmlformats-package.relationships+xml"/>
  <Override PartName="/ppt/notesSlides/_rels/notesSlide2.xml.rels" ContentType="application/vnd.openxmlformats-package.relationships+xml"/>
  <Override PartName="/ppt/notesSlides/_rels/notesSlide1.xml.rels" ContentType="application/vnd.openxmlformats-package.relationships+xml"/>
  <Override PartName="/ppt/notesSlides/notesSlide9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0" r:id="rId3"/>
    <p:sldMasterId id="2147483652" r:id="rId4"/>
    <p:sldMasterId id="2147483654" r:id="rId5"/>
    <p:sldMasterId id="2147483656" r:id="rId6"/>
    <p:sldMasterId id="2147483658" r:id="rId7"/>
    <p:sldMasterId id="2147483660" r:id="rId8"/>
    <p:sldMasterId id="2147483662" r:id="rId9"/>
    <p:sldMasterId id="2147483664" r:id="rId10"/>
    <p:sldMasterId id="2147483666" r:id="rId11"/>
  </p:sldMasterIdLst>
  <p:notesMasterIdLst>
    <p:notesMasterId r:id="rId12"/>
  </p:notesMasterIdLst>
  <p:sldIdLst>
    <p:sldId id="256" r:id="rId13"/>
    <p:sldId id="257" r:id="rId14"/>
    <p:sldId id="258" r:id="rId15"/>
    <p:sldId id="259" r:id="rId16"/>
    <p:sldId id="260" r:id="rId17"/>
    <p:sldId id="261" r:id="rId18"/>
    <p:sldId id="262" r:id="rId19"/>
    <p:sldId id="263" r:id="rId20"/>
    <p:sldId id="264" r:id="rId21"/>
  </p:sldIdLst>
  <p:sldSz cx="14630400" cy="8229600"/>
  <p:notesSz cx="8229600" cy="14630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notesMaster" Target="notesMasters/notesMaster1.xml"/><Relationship Id="rId13" Type="http://schemas.openxmlformats.org/officeDocument/2006/relationships/slide" Target="slides/slide1.xml"/><Relationship Id="rId14" Type="http://schemas.openxmlformats.org/officeDocument/2006/relationships/slide" Target="slides/slide2.xml"/><Relationship Id="rId15" Type="http://schemas.openxmlformats.org/officeDocument/2006/relationships/slide" Target="slides/slide3.xml"/><Relationship Id="rId16" Type="http://schemas.openxmlformats.org/officeDocument/2006/relationships/slide" Target="slides/slide4.xml"/><Relationship Id="rId17" Type="http://schemas.openxmlformats.org/officeDocument/2006/relationships/slide" Target="slides/slide5.xml"/><Relationship Id="rId18" Type="http://schemas.openxmlformats.org/officeDocument/2006/relationships/slide" Target="slides/slide6.xml"/><Relationship Id="rId19" Type="http://schemas.openxmlformats.org/officeDocument/2006/relationships/slide" Target="slides/slide7.xml"/><Relationship Id="rId20" Type="http://schemas.openxmlformats.org/officeDocument/2006/relationships/slide" Target="slides/slide8.xml"/><Relationship Id="rId21" Type="http://schemas.openxmlformats.org/officeDocument/2006/relationships/slide" Target="slides/slide9.xml"/><Relationship Id="rId22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11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sldImg"/>
          </p:nvPr>
        </p:nvSpPr>
        <p:spPr>
          <a:xfrm>
            <a:off x="0" y="81252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solidFill>
                  <a:schemeClr val="dk1"/>
                </a:solidFill>
                <a:latin typeface="Calibri Light"/>
              </a:rPr>
              <a:t>Click to move the slide</a:t>
            </a:r>
            <a:endParaRPr b="0" lang="en-US" sz="4400" spc="-1" strike="noStrike">
              <a:solidFill>
                <a:schemeClr val="dk1"/>
              </a:solidFill>
              <a:latin typeface="Calibri Light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Click to edit the notes format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&lt;header&gt;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9" name="PlaceHolder 4"/>
          <p:cNvSpPr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0" name="PlaceHolder 5"/>
          <p:cNvSpPr>
            <a:spLocks noGrp="1"/>
          </p:cNvSpPr>
          <p:nvPr>
            <p:ph type="ft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1" name="PlaceHolder 6"/>
          <p:cNvSpPr>
            <a:spLocks noGrp="1"/>
          </p:cNvSpPr>
          <p:nvPr>
            <p:ph type="sldNum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fld id="{E106EB60-D3CD-4E47-AF49-5EB0CBD766C0}" type="slidenum"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4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4" name="PlaceHolder 3"/>
          <p:cNvSpPr>
            <a:spLocks noGrp="1"/>
          </p:cNvSpPr>
          <p:nvPr>
            <p:ph type="sldNum" idx="4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F02BC401-02D7-4E84-B53E-1A33093C4048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4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 type="sldNum" idx="5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35C47B8C-2EC7-4122-8CA0-43EF3FE0D4CF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4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0" name="PlaceHolder 3"/>
          <p:cNvSpPr>
            <a:spLocks noGrp="1"/>
          </p:cNvSpPr>
          <p:nvPr>
            <p:ph type="sldNum" idx="6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FAD23204-2CFC-4AC7-B369-723DD3785496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3" name="PlaceHolder 3"/>
          <p:cNvSpPr>
            <a:spLocks noGrp="1"/>
          </p:cNvSpPr>
          <p:nvPr>
            <p:ph type="sldNum" idx="7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CB71CDA8-9406-4043-87D8-2A9912F90B97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5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6" name="PlaceHolder 3"/>
          <p:cNvSpPr>
            <a:spLocks noGrp="1"/>
          </p:cNvSpPr>
          <p:nvPr>
            <p:ph type="sldNum" idx="8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34DD0ED1-D196-4699-A8BC-0FF6071E27FC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5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9" name="PlaceHolder 3"/>
          <p:cNvSpPr>
            <a:spLocks noGrp="1"/>
          </p:cNvSpPr>
          <p:nvPr>
            <p:ph type="sldNum" idx="9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F1FBD907-E502-4DD1-900E-399B953A8556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6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2" name="PlaceHolder 3"/>
          <p:cNvSpPr>
            <a:spLocks noGrp="1"/>
          </p:cNvSpPr>
          <p:nvPr>
            <p:ph type="sldNum" idx="10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968D659C-A695-4B12-A67B-3F7D0CC9B0D9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6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5" name="PlaceHolder 3"/>
          <p:cNvSpPr>
            <a:spLocks noGrp="1"/>
          </p:cNvSpPr>
          <p:nvPr>
            <p:ph type="sldNum" idx="11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CDD712A9-D034-4D66-A1FD-4E1AB7D37AE9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6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8" name="PlaceHolder 3"/>
          <p:cNvSpPr>
            <a:spLocks noGrp="1"/>
          </p:cNvSpPr>
          <p:nvPr>
            <p:ph type="sldNum" idx="12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A9882C37-9AD8-4E62-90CB-0D0C312DA5DD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0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2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3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4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5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6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7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8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9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ln w="0">
            <a:noFill/>
          </a:ln>
        </p:spPr>
      </p:pic>
      <p:sp>
        <p:nvSpPr>
          <p:cNvPr id="33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fffff">
              <a:alpha val="9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chemeClr val="dk1"/>
                </a:solidFill>
                <a:latin typeface="Calibri Light"/>
              </a:rPr>
              <a:t>Click to edit the title text format</a:t>
            </a:r>
            <a:endParaRPr b="0" lang="en-US" sz="4400" spc="-1" strike="noStrike">
              <a:solidFill>
                <a:schemeClr val="dk1"/>
              </a:solidFill>
              <a:latin typeface="Calibri Light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chemeClr val="dk1"/>
                </a:solidFill>
                <a:latin typeface="Calibri"/>
              </a:rPr>
              <a:t>Click to edit the outline text format</a:t>
            </a: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chemeClr val="dk1"/>
                </a:solidFill>
                <a:latin typeface="Calibri"/>
              </a:rPr>
              <a:t>Second Outline Level</a:t>
            </a:r>
            <a:endParaRPr b="0" lang="en-US" sz="24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Third Outline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Fourth Outline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7" r:id="rId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ln w="0">
            <a:noFill/>
          </a:ln>
        </p:spPr>
      </p:pic>
      <p:sp>
        <p:nvSpPr>
          <p:cNvPr id="1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fffff">
              <a:alpha val="9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chemeClr val="dk1"/>
                </a:solidFill>
                <a:latin typeface="Calibri Light"/>
              </a:rPr>
              <a:t>Click to edit the title text format</a:t>
            </a:r>
            <a:endParaRPr b="0" lang="en-US" sz="4400" spc="-1" strike="noStrike">
              <a:solidFill>
                <a:schemeClr val="dk1"/>
              </a:solidFill>
              <a:latin typeface="Calibri Light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chemeClr val="dk1"/>
                </a:solidFill>
                <a:latin typeface="Calibri"/>
              </a:rPr>
              <a:t>Click to edit the outline text format</a:t>
            </a: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chemeClr val="dk1"/>
                </a:solidFill>
                <a:latin typeface="Calibri"/>
              </a:rPr>
              <a:t>Second Outline Level</a:t>
            </a:r>
            <a:endParaRPr b="0" lang="en-US" sz="24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Third Outline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Fourth Outline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1" r:id="rId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ln w="0">
            <a:noFill/>
          </a:ln>
        </p:spPr>
      </p:pic>
      <p:sp>
        <p:nvSpPr>
          <p:cNvPr id="5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fffff">
              <a:alpha val="9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chemeClr val="dk1"/>
                </a:solidFill>
                <a:latin typeface="Calibri Light"/>
              </a:rPr>
              <a:t>Click to edit the title text </a:t>
            </a:r>
            <a:r>
              <a:rPr b="0" lang="en-US" sz="4400" spc="-1" strike="noStrike">
                <a:solidFill>
                  <a:schemeClr val="dk1"/>
                </a:solidFill>
                <a:latin typeface="Calibri Light"/>
              </a:rPr>
              <a:t>format</a:t>
            </a:r>
            <a:endParaRPr b="0" lang="en-US" sz="4400" spc="-1" strike="noStrike">
              <a:solidFill>
                <a:schemeClr val="dk1"/>
              </a:solidFill>
              <a:latin typeface="Calibri Light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chemeClr val="dk1"/>
                </a:solidFill>
                <a:latin typeface="Calibri"/>
              </a:rPr>
              <a:t>Click to edit the outline text format</a:t>
            </a: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chemeClr val="dk1"/>
                </a:solidFill>
                <a:latin typeface="Calibri"/>
              </a:rPr>
              <a:t>Second Outline Level</a:t>
            </a:r>
            <a:endParaRPr b="0" lang="en-US" sz="24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Third Outline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Fourth Outline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3" r:id="rId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ln w="0">
            <a:noFill/>
          </a:ln>
        </p:spPr>
      </p:pic>
      <p:sp>
        <p:nvSpPr>
          <p:cNvPr id="9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fffff">
              <a:alpha val="9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chemeClr val="dk1"/>
                </a:solidFill>
                <a:latin typeface="Calibri Light"/>
              </a:rPr>
              <a:t>Click to edit the title text format</a:t>
            </a:r>
            <a:endParaRPr b="0" lang="en-US" sz="4400" spc="-1" strike="noStrike">
              <a:solidFill>
                <a:schemeClr val="dk1"/>
              </a:solidFill>
              <a:latin typeface="Calibri Light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chemeClr val="dk1"/>
                </a:solidFill>
                <a:latin typeface="Calibri"/>
              </a:rPr>
              <a:t>Click to edit the outline text format</a:t>
            </a: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chemeClr val="dk1"/>
                </a:solidFill>
                <a:latin typeface="Calibri"/>
              </a:rPr>
              <a:t>Second Outline Level</a:t>
            </a:r>
            <a:endParaRPr b="0" lang="en-US" sz="24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Third Outline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Fourth Outline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5" r:id="rId3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ln w="0">
            <a:noFill/>
          </a:ln>
        </p:spPr>
      </p:pic>
      <p:sp>
        <p:nvSpPr>
          <p:cNvPr id="13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fffff">
              <a:alpha val="9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chemeClr val="dk1"/>
                </a:solidFill>
                <a:latin typeface="Calibri Light"/>
              </a:rPr>
              <a:t>Click to edit the title text format</a:t>
            </a:r>
            <a:endParaRPr b="0" lang="en-US" sz="4400" spc="-1" strike="noStrike">
              <a:solidFill>
                <a:schemeClr val="dk1"/>
              </a:solidFill>
              <a:latin typeface="Calibri Light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chemeClr val="dk1"/>
                </a:solidFill>
                <a:latin typeface="Calibri"/>
              </a:rPr>
              <a:t>Click to edit the outline text format</a:t>
            </a: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chemeClr val="dk1"/>
                </a:solidFill>
                <a:latin typeface="Calibri"/>
              </a:rPr>
              <a:t>Second Outline Level</a:t>
            </a:r>
            <a:endParaRPr b="0" lang="en-US" sz="24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Third Outline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Fourth Outline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7" r:id="rId3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ln w="0">
            <a:noFill/>
          </a:ln>
        </p:spPr>
      </p:pic>
      <p:sp>
        <p:nvSpPr>
          <p:cNvPr id="17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fffff">
              <a:alpha val="9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chemeClr val="dk1"/>
                </a:solidFill>
                <a:latin typeface="Calibri Light"/>
              </a:rPr>
              <a:t>Click to edit the title text format</a:t>
            </a:r>
            <a:endParaRPr b="0" lang="en-US" sz="4400" spc="-1" strike="noStrike">
              <a:solidFill>
                <a:schemeClr val="dk1"/>
              </a:solidFill>
              <a:latin typeface="Calibri Light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chemeClr val="dk1"/>
                </a:solidFill>
                <a:latin typeface="Calibri"/>
              </a:rPr>
              <a:t>Click to edit the outline text format</a:t>
            </a: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chemeClr val="dk1"/>
                </a:solidFill>
                <a:latin typeface="Calibri"/>
              </a:rPr>
              <a:t>Second Outline Level</a:t>
            </a:r>
            <a:endParaRPr b="0" lang="en-US" sz="24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Third Outline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Fourth Outline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9" r:id="rId3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ln w="0">
            <a:noFill/>
          </a:ln>
        </p:spPr>
      </p:pic>
      <p:sp>
        <p:nvSpPr>
          <p:cNvPr id="21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fffff">
              <a:alpha val="9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chemeClr val="dk1"/>
                </a:solidFill>
                <a:latin typeface="Calibri Light"/>
              </a:rPr>
              <a:t>Click to edit the title text format</a:t>
            </a:r>
            <a:endParaRPr b="0" lang="en-US" sz="4400" spc="-1" strike="noStrike">
              <a:solidFill>
                <a:schemeClr val="dk1"/>
              </a:solidFill>
              <a:latin typeface="Calibri Light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chemeClr val="dk1"/>
                </a:solidFill>
                <a:latin typeface="Calibri"/>
              </a:rPr>
              <a:t>Click to edit the outline text format</a:t>
            </a: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chemeClr val="dk1"/>
                </a:solidFill>
                <a:latin typeface="Calibri"/>
              </a:rPr>
              <a:t>Second Outline Level</a:t>
            </a:r>
            <a:endParaRPr b="0" lang="en-US" sz="24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Third Outline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Fourth Outline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1" r:id="rId3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ln w="0">
            <a:noFill/>
          </a:ln>
        </p:spPr>
      </p:pic>
      <p:sp>
        <p:nvSpPr>
          <p:cNvPr id="25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fffff">
              <a:alpha val="9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chemeClr val="dk1"/>
                </a:solidFill>
                <a:latin typeface="Calibri Light"/>
              </a:rPr>
              <a:t>Click to edit the title text format</a:t>
            </a:r>
            <a:endParaRPr b="0" lang="en-US" sz="4400" spc="-1" strike="noStrike">
              <a:solidFill>
                <a:schemeClr val="dk1"/>
              </a:solidFill>
              <a:latin typeface="Calibri Light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chemeClr val="dk1"/>
                </a:solidFill>
                <a:latin typeface="Calibri"/>
              </a:rPr>
              <a:t>Click to edit the outline text format</a:t>
            </a: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chemeClr val="dk1"/>
                </a:solidFill>
                <a:latin typeface="Calibri"/>
              </a:rPr>
              <a:t>Second Outline Level</a:t>
            </a:r>
            <a:endParaRPr b="0" lang="en-US" sz="24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Third Outline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Fourth Outline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3" r:id="rId3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ln w="0">
            <a:noFill/>
          </a:ln>
        </p:spPr>
      </p:pic>
      <p:sp>
        <p:nvSpPr>
          <p:cNvPr id="29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fffff">
              <a:alpha val="9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chemeClr val="dk1"/>
                </a:solidFill>
                <a:latin typeface="Calibri Light"/>
              </a:rPr>
              <a:t>Click to edit the title text format</a:t>
            </a:r>
            <a:endParaRPr b="0" lang="en-US" sz="4400" spc="-1" strike="noStrike">
              <a:solidFill>
                <a:schemeClr val="dk1"/>
              </a:solidFill>
              <a:latin typeface="Calibri Light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chemeClr val="dk1"/>
                </a:solidFill>
                <a:latin typeface="Calibri"/>
              </a:rPr>
              <a:t>Click to edit the outline text format</a:t>
            </a: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chemeClr val="dk1"/>
                </a:solidFill>
                <a:latin typeface="Calibri"/>
              </a:rPr>
              <a:t>Second Outline Level</a:t>
            </a:r>
            <a:endParaRPr b="0" lang="en-US" sz="24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Third Outline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Fourth Outline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5" r:id="rId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slideLayout" Target="../slideLayouts/slideLayout8.xml"/><Relationship Id="rId6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slideLayout" Target="../slideLayouts/slideLayout10.xml"/><Relationship Id="rId6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16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5486040" cy="8229240"/>
          </a:xfrm>
          <a:prstGeom prst="rect">
            <a:avLst/>
          </a:prstGeom>
          <a:ln w="0">
            <a:noFill/>
          </a:ln>
        </p:spPr>
      </p:pic>
      <p:sp>
        <p:nvSpPr>
          <p:cNvPr id="43" name="Text 0"/>
          <p:cNvSpPr/>
          <p:nvPr/>
        </p:nvSpPr>
        <p:spPr>
          <a:xfrm>
            <a:off x="6280200" y="1607040"/>
            <a:ext cx="7556040" cy="293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7699"/>
              </a:lnSpc>
              <a:tabLst>
                <a:tab algn="l" pos="0"/>
              </a:tabLst>
            </a:pPr>
            <a:r>
              <a:rPr b="0" lang="en-US" sz="6150" spc="-1" strike="noStrike">
                <a:solidFill>
                  <a:srgbClr val="505468"/>
                </a:solidFill>
                <a:latin typeface="Instrument Sans Semi Bold"/>
                <a:ea typeface="Instrument Sans Semi Bold"/>
              </a:rPr>
              <a:t>Machine Learning for Cerebrovascular Disorders</a:t>
            </a:r>
            <a:endParaRPr b="0" lang="en-US" sz="61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Text 1"/>
          <p:cNvSpPr/>
          <p:nvPr/>
        </p:nvSpPr>
        <p:spPr>
          <a:xfrm>
            <a:off x="6280200" y="4881960"/>
            <a:ext cx="7556040" cy="108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5b5f71"/>
                </a:solidFill>
                <a:latin typeface="Instrument Sans Medium"/>
                <a:ea typeface="Instrument Sans Medium"/>
              </a:rPr>
              <a:t>This presentation explores the application of machine learning techniques to improve the diagnosis, prognosis, and treatment of cerebrovascular disorders.</a:t>
            </a:r>
            <a:endParaRPr b="0" lang="en-US" sz="17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5486040" cy="8229240"/>
          </a:xfrm>
          <a:prstGeom prst="rect">
            <a:avLst/>
          </a:prstGeom>
          <a:ln w="0">
            <a:noFill/>
          </a:ln>
        </p:spPr>
      </p:pic>
      <p:sp>
        <p:nvSpPr>
          <p:cNvPr id="46" name="Text 0"/>
          <p:cNvSpPr/>
          <p:nvPr/>
        </p:nvSpPr>
        <p:spPr>
          <a:xfrm>
            <a:off x="6280200" y="1110960"/>
            <a:ext cx="7556040" cy="1417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5550"/>
              </a:lnSpc>
              <a:tabLst>
                <a:tab algn="l" pos="0"/>
              </a:tabLst>
            </a:pPr>
            <a:r>
              <a:rPr b="0" lang="en-US" sz="4450" spc="-1" strike="noStrike">
                <a:solidFill>
                  <a:srgbClr val="505468"/>
                </a:solidFill>
                <a:latin typeface="Instrument Sans Semi Bold"/>
                <a:ea typeface="Instrument Sans Semi Bold"/>
              </a:rPr>
              <a:t>Introduction to Cerebrovascular Disorders</a:t>
            </a:r>
            <a:endParaRPr b="0" lang="en-US" sz="44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Shape 1"/>
          <p:cNvSpPr/>
          <p:nvPr/>
        </p:nvSpPr>
        <p:spPr>
          <a:xfrm>
            <a:off x="6280200" y="3124080"/>
            <a:ext cx="510120" cy="510120"/>
          </a:xfrm>
          <a:prstGeom prst="roundRect">
            <a:avLst>
              <a:gd name="adj" fmla="val 18669"/>
            </a:avLst>
          </a:prstGeom>
          <a:solidFill>
            <a:srgbClr val="e2e3e9"/>
          </a:solidFill>
          <a:ln w="7620">
            <a:solidFill>
              <a:srgbClr val="c8c9c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" name="Text 2"/>
          <p:cNvSpPr/>
          <p:nvPr/>
        </p:nvSpPr>
        <p:spPr>
          <a:xfrm>
            <a:off x="6469560" y="3209040"/>
            <a:ext cx="131400" cy="33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2650"/>
              </a:lnSpc>
              <a:tabLst>
                <a:tab algn="l" pos="0"/>
              </a:tabLst>
            </a:pPr>
            <a:r>
              <a:rPr b="0" lang="en-US" sz="2650" spc="-1" strike="noStrike">
                <a:solidFill>
                  <a:srgbClr val="5b5f71"/>
                </a:solidFill>
                <a:latin typeface="Instrument Sans Semi Bold"/>
                <a:ea typeface="Instrument Sans Semi Bold"/>
              </a:rPr>
              <a:t>1</a:t>
            </a:r>
            <a:endParaRPr b="0" lang="en-US" sz="26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" name="Text 3"/>
          <p:cNvSpPr/>
          <p:nvPr/>
        </p:nvSpPr>
        <p:spPr>
          <a:xfrm>
            <a:off x="7017480" y="3124080"/>
            <a:ext cx="2927520" cy="70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0" lang="en-US" sz="2200" spc="-1" strike="noStrike">
                <a:solidFill>
                  <a:srgbClr val="5b5f71"/>
                </a:solidFill>
                <a:latin typeface="Instrument Sans Semi Bold"/>
                <a:ea typeface="Instrument Sans Semi Bold"/>
              </a:rPr>
              <a:t>Cerebrovascular Diseases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" name="Text 4"/>
          <p:cNvSpPr/>
          <p:nvPr/>
        </p:nvSpPr>
        <p:spPr>
          <a:xfrm>
            <a:off x="7017480" y="3968640"/>
            <a:ext cx="2927520" cy="145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5b5f71"/>
                </a:solidFill>
                <a:latin typeface="Instrument Sans Medium"/>
                <a:ea typeface="Instrument Sans Medium"/>
              </a:rPr>
              <a:t>Conditions affecting blood vessels in the brain, including stroke, aneurysm, and vascular dementia.</a:t>
            </a:r>
            <a:endParaRPr b="0" lang="en-US" sz="17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Shape 5"/>
          <p:cNvSpPr/>
          <p:nvPr/>
        </p:nvSpPr>
        <p:spPr>
          <a:xfrm>
            <a:off x="10171800" y="3124080"/>
            <a:ext cx="510120" cy="510120"/>
          </a:xfrm>
          <a:prstGeom prst="roundRect">
            <a:avLst>
              <a:gd name="adj" fmla="val 18669"/>
            </a:avLst>
          </a:prstGeom>
          <a:solidFill>
            <a:srgbClr val="e2e3e9"/>
          </a:solidFill>
          <a:ln w="7620">
            <a:solidFill>
              <a:srgbClr val="c8c9c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Text 6"/>
          <p:cNvSpPr/>
          <p:nvPr/>
        </p:nvSpPr>
        <p:spPr>
          <a:xfrm>
            <a:off x="10332360" y="3209040"/>
            <a:ext cx="189360" cy="33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2650"/>
              </a:lnSpc>
              <a:tabLst>
                <a:tab algn="l" pos="0"/>
              </a:tabLst>
            </a:pPr>
            <a:r>
              <a:rPr b="0" lang="en-US" sz="2650" spc="-1" strike="noStrike">
                <a:solidFill>
                  <a:srgbClr val="5b5f71"/>
                </a:solidFill>
                <a:latin typeface="Instrument Sans Semi Bold"/>
                <a:ea typeface="Instrument Sans Semi Bold"/>
              </a:rPr>
              <a:t>2</a:t>
            </a:r>
            <a:endParaRPr b="0" lang="en-US" sz="26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" name="Text 7"/>
          <p:cNvSpPr/>
          <p:nvPr/>
        </p:nvSpPr>
        <p:spPr>
          <a:xfrm>
            <a:off x="10909080" y="3124080"/>
            <a:ext cx="283500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0" lang="en-US" sz="2200" spc="-1" strike="noStrike">
                <a:solidFill>
                  <a:srgbClr val="5b5f71"/>
                </a:solidFill>
                <a:latin typeface="Instrument Sans Semi Bold"/>
                <a:ea typeface="Instrument Sans Semi Bold"/>
              </a:rPr>
              <a:t>Stroke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Text 8"/>
          <p:cNvSpPr/>
          <p:nvPr/>
        </p:nvSpPr>
        <p:spPr>
          <a:xfrm>
            <a:off x="10909080" y="3614400"/>
            <a:ext cx="2927520" cy="145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5b5f71"/>
                </a:solidFill>
                <a:latin typeface="Instrument Sans Medium"/>
                <a:ea typeface="Instrument Sans Medium"/>
              </a:rPr>
              <a:t>A medical emergency caused by a disruption of blood flow to the brain, leading to cell death.</a:t>
            </a:r>
            <a:endParaRPr b="0" lang="en-US" sz="17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Shape 9"/>
          <p:cNvSpPr/>
          <p:nvPr/>
        </p:nvSpPr>
        <p:spPr>
          <a:xfrm>
            <a:off x="6280200" y="5902200"/>
            <a:ext cx="510120" cy="510120"/>
          </a:xfrm>
          <a:prstGeom prst="roundRect">
            <a:avLst>
              <a:gd name="adj" fmla="val 18669"/>
            </a:avLst>
          </a:prstGeom>
          <a:solidFill>
            <a:srgbClr val="e2e3e9"/>
          </a:solidFill>
          <a:ln w="7620">
            <a:solidFill>
              <a:srgbClr val="c8c9c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Text 10"/>
          <p:cNvSpPr/>
          <p:nvPr/>
        </p:nvSpPr>
        <p:spPr>
          <a:xfrm>
            <a:off x="6436800" y="5987160"/>
            <a:ext cx="196560" cy="33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2650"/>
              </a:lnSpc>
              <a:tabLst>
                <a:tab algn="l" pos="0"/>
              </a:tabLst>
            </a:pPr>
            <a:r>
              <a:rPr b="0" lang="en-US" sz="2650" spc="-1" strike="noStrike">
                <a:solidFill>
                  <a:srgbClr val="5b5f71"/>
                </a:solidFill>
                <a:latin typeface="Instrument Sans Semi Bold"/>
                <a:ea typeface="Instrument Sans Semi Bold"/>
              </a:rPr>
              <a:t>3</a:t>
            </a:r>
            <a:endParaRPr b="0" lang="en-US" sz="26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Text 11"/>
          <p:cNvSpPr/>
          <p:nvPr/>
        </p:nvSpPr>
        <p:spPr>
          <a:xfrm>
            <a:off x="7017480" y="5902200"/>
            <a:ext cx="283500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0" lang="en-US" sz="2200" spc="-1" strike="noStrike">
                <a:solidFill>
                  <a:srgbClr val="5b5f71"/>
                </a:solidFill>
                <a:latin typeface="Instrument Sans Semi Bold"/>
                <a:ea typeface="Instrument Sans Semi Bold"/>
              </a:rPr>
              <a:t>Aneurysm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Text 12"/>
          <p:cNvSpPr/>
          <p:nvPr/>
        </p:nvSpPr>
        <p:spPr>
          <a:xfrm>
            <a:off x="7017480" y="6392880"/>
            <a:ext cx="6819120" cy="72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5b5f71"/>
                </a:solidFill>
                <a:latin typeface="Instrument Sans Medium"/>
                <a:ea typeface="Instrument Sans Medium"/>
              </a:rPr>
              <a:t>A ballooning or weakening of a blood vessel wall, which can rupture and cause bleeding.</a:t>
            </a:r>
            <a:endParaRPr b="0" lang="en-US" sz="17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Image 0" descr="preencoded.png"/>
          <p:cNvPicPr/>
          <p:nvPr/>
        </p:nvPicPr>
        <p:blipFill>
          <a:blip r:embed="rId1"/>
          <a:stretch/>
        </p:blipFill>
        <p:spPr>
          <a:xfrm>
            <a:off x="9144000" y="0"/>
            <a:ext cx="5486040" cy="8229240"/>
          </a:xfrm>
          <a:prstGeom prst="rect">
            <a:avLst/>
          </a:prstGeom>
          <a:ln w="0">
            <a:noFill/>
          </a:ln>
        </p:spPr>
      </p:pic>
      <p:sp>
        <p:nvSpPr>
          <p:cNvPr id="60" name="Text 0"/>
          <p:cNvSpPr/>
          <p:nvPr/>
        </p:nvSpPr>
        <p:spPr>
          <a:xfrm>
            <a:off x="739440" y="752400"/>
            <a:ext cx="7664760" cy="1320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5151"/>
              </a:lnSpc>
              <a:tabLst>
                <a:tab algn="l" pos="0"/>
              </a:tabLst>
            </a:pPr>
            <a:r>
              <a:rPr b="0" lang="en-US" sz="4150" spc="-1" strike="noStrike">
                <a:solidFill>
                  <a:srgbClr val="505468"/>
                </a:solidFill>
                <a:latin typeface="Instrument Sans Semi Bold"/>
                <a:ea typeface="Instrument Sans Semi Bold"/>
              </a:rPr>
              <a:t>The Role of Machine Learning in Diagnosis and Prognosis</a:t>
            </a:r>
            <a:endParaRPr b="0" lang="en-US" sz="41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Shape 1"/>
          <p:cNvSpPr/>
          <p:nvPr/>
        </p:nvSpPr>
        <p:spPr>
          <a:xfrm>
            <a:off x="1044720" y="2389680"/>
            <a:ext cx="22680" cy="5086800"/>
          </a:xfrm>
          <a:prstGeom prst="roundRect">
            <a:avLst>
              <a:gd name="adj" fmla="val 388130"/>
            </a:avLst>
          </a:prstGeom>
          <a:solidFill>
            <a:srgbClr val="c8c9c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Shape 2"/>
          <p:cNvSpPr/>
          <p:nvPr/>
        </p:nvSpPr>
        <p:spPr>
          <a:xfrm>
            <a:off x="1271160" y="2853720"/>
            <a:ext cx="739080" cy="22680"/>
          </a:xfrm>
          <a:prstGeom prst="roundRect">
            <a:avLst>
              <a:gd name="adj" fmla="val 388130"/>
            </a:avLst>
          </a:prstGeom>
          <a:solidFill>
            <a:srgbClr val="c8c9c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-28800" bIns="-288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Shape 3"/>
          <p:cNvSpPr/>
          <p:nvPr/>
        </p:nvSpPr>
        <p:spPr>
          <a:xfrm>
            <a:off x="818640" y="2627280"/>
            <a:ext cx="474840" cy="474840"/>
          </a:xfrm>
          <a:prstGeom prst="roundRect">
            <a:avLst>
              <a:gd name="adj" fmla="val 18668"/>
            </a:avLst>
          </a:prstGeom>
          <a:solidFill>
            <a:srgbClr val="e2e3e9"/>
          </a:solidFill>
          <a:ln w="7620">
            <a:solidFill>
              <a:srgbClr val="c8c9c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Text 4"/>
          <p:cNvSpPr/>
          <p:nvPr/>
        </p:nvSpPr>
        <p:spPr>
          <a:xfrm>
            <a:off x="995040" y="2706480"/>
            <a:ext cx="122400" cy="31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2449"/>
              </a:lnSpc>
              <a:tabLst>
                <a:tab algn="l" pos="0"/>
              </a:tabLst>
            </a:pPr>
            <a:r>
              <a:rPr b="0" lang="en-US" sz="2450" spc="-1" strike="noStrike">
                <a:solidFill>
                  <a:srgbClr val="5b5f71"/>
                </a:solidFill>
                <a:latin typeface="Instrument Sans Semi Bold"/>
                <a:ea typeface="Instrument Sans Semi Bold"/>
              </a:rPr>
              <a:t>1</a:t>
            </a:r>
            <a:endParaRPr b="0" lang="en-US" sz="24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Text 5"/>
          <p:cNvSpPr/>
          <p:nvPr/>
        </p:nvSpPr>
        <p:spPr>
          <a:xfrm>
            <a:off x="2217960" y="2601000"/>
            <a:ext cx="2640240" cy="329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551"/>
              </a:lnSpc>
              <a:tabLst>
                <a:tab algn="l" pos="0"/>
              </a:tabLst>
            </a:pPr>
            <a:r>
              <a:rPr b="0" lang="en-US" sz="2050" spc="-1" strike="noStrike">
                <a:solidFill>
                  <a:srgbClr val="5b5f71"/>
                </a:solidFill>
                <a:latin typeface="Instrument Sans Semi Bold"/>
                <a:ea typeface="Instrument Sans Semi Bold"/>
              </a:rPr>
              <a:t>Early Detection</a:t>
            </a:r>
            <a:endParaRPr b="0" lang="en-US" sz="20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Text 6"/>
          <p:cNvSpPr/>
          <p:nvPr/>
        </p:nvSpPr>
        <p:spPr>
          <a:xfrm>
            <a:off x="2217960" y="3057480"/>
            <a:ext cx="6186240" cy="67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650"/>
              </a:lnSpc>
              <a:tabLst>
                <a:tab algn="l" pos="0"/>
              </a:tabLst>
            </a:pPr>
            <a:r>
              <a:rPr b="0" lang="en-US" sz="1650" spc="-1" strike="noStrike">
                <a:solidFill>
                  <a:srgbClr val="5b5f71"/>
                </a:solidFill>
                <a:latin typeface="Instrument Sans Medium"/>
                <a:ea typeface="Instrument Sans Medium"/>
              </a:rPr>
              <a:t>ML algorithms can analyze imaging data to identify subtle signs of disease before symptoms develop.</a:t>
            </a:r>
            <a:endParaRPr b="0" lang="en-US" sz="16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Shape 7"/>
          <p:cNvSpPr/>
          <p:nvPr/>
        </p:nvSpPr>
        <p:spPr>
          <a:xfrm>
            <a:off x="1271160" y="4619880"/>
            <a:ext cx="739080" cy="22680"/>
          </a:xfrm>
          <a:prstGeom prst="roundRect">
            <a:avLst>
              <a:gd name="adj" fmla="val 388130"/>
            </a:avLst>
          </a:prstGeom>
          <a:solidFill>
            <a:srgbClr val="c8c9c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-28800" bIns="-288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Shape 8"/>
          <p:cNvSpPr/>
          <p:nvPr/>
        </p:nvSpPr>
        <p:spPr>
          <a:xfrm>
            <a:off x="818640" y="4393440"/>
            <a:ext cx="474840" cy="474840"/>
          </a:xfrm>
          <a:prstGeom prst="roundRect">
            <a:avLst>
              <a:gd name="adj" fmla="val 18668"/>
            </a:avLst>
          </a:prstGeom>
          <a:solidFill>
            <a:srgbClr val="e2e3e9"/>
          </a:solidFill>
          <a:ln w="7620">
            <a:solidFill>
              <a:srgbClr val="c8c9c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Text 9"/>
          <p:cNvSpPr/>
          <p:nvPr/>
        </p:nvSpPr>
        <p:spPr>
          <a:xfrm>
            <a:off x="967680" y="4472640"/>
            <a:ext cx="176040" cy="31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2449"/>
              </a:lnSpc>
              <a:tabLst>
                <a:tab algn="l" pos="0"/>
              </a:tabLst>
            </a:pPr>
            <a:r>
              <a:rPr b="0" lang="en-US" sz="2450" spc="-1" strike="noStrike">
                <a:solidFill>
                  <a:srgbClr val="5b5f71"/>
                </a:solidFill>
                <a:latin typeface="Instrument Sans Semi Bold"/>
                <a:ea typeface="Instrument Sans Semi Bold"/>
              </a:rPr>
              <a:t>2</a:t>
            </a:r>
            <a:endParaRPr b="0" lang="en-US" sz="24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Text 10"/>
          <p:cNvSpPr/>
          <p:nvPr/>
        </p:nvSpPr>
        <p:spPr>
          <a:xfrm>
            <a:off x="2217960" y="4367160"/>
            <a:ext cx="2640240" cy="329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551"/>
              </a:lnSpc>
              <a:tabLst>
                <a:tab algn="l" pos="0"/>
              </a:tabLst>
            </a:pPr>
            <a:r>
              <a:rPr b="0" lang="en-US" sz="2050" spc="-1" strike="noStrike">
                <a:solidFill>
                  <a:srgbClr val="5b5f71"/>
                </a:solidFill>
                <a:latin typeface="Instrument Sans Semi Bold"/>
                <a:ea typeface="Instrument Sans Semi Bold"/>
              </a:rPr>
              <a:t>Risk Assessment</a:t>
            </a:r>
            <a:endParaRPr b="0" lang="en-US" sz="20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Text 11"/>
          <p:cNvSpPr/>
          <p:nvPr/>
        </p:nvSpPr>
        <p:spPr>
          <a:xfrm>
            <a:off x="2217960" y="4823640"/>
            <a:ext cx="6186240" cy="67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650"/>
              </a:lnSpc>
              <a:tabLst>
                <a:tab algn="l" pos="0"/>
              </a:tabLst>
            </a:pPr>
            <a:r>
              <a:rPr b="0" lang="en-US" sz="1650" spc="-1" strike="noStrike">
                <a:solidFill>
                  <a:srgbClr val="5b5f71"/>
                </a:solidFill>
                <a:latin typeface="Instrument Sans Medium"/>
                <a:ea typeface="Instrument Sans Medium"/>
              </a:rPr>
              <a:t>Predictive models can assess an individual's likelihood of developing a cerebrovascular disorder.</a:t>
            </a:r>
            <a:endParaRPr b="0" lang="en-US" sz="16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Shape 12"/>
          <p:cNvSpPr/>
          <p:nvPr/>
        </p:nvSpPr>
        <p:spPr>
          <a:xfrm>
            <a:off x="1271160" y="6386040"/>
            <a:ext cx="739080" cy="22680"/>
          </a:xfrm>
          <a:prstGeom prst="roundRect">
            <a:avLst>
              <a:gd name="adj" fmla="val 388130"/>
            </a:avLst>
          </a:prstGeom>
          <a:solidFill>
            <a:srgbClr val="c8c9c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-28800" bIns="-288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Shape 13"/>
          <p:cNvSpPr/>
          <p:nvPr/>
        </p:nvSpPr>
        <p:spPr>
          <a:xfrm>
            <a:off x="818640" y="6159600"/>
            <a:ext cx="474840" cy="474840"/>
          </a:xfrm>
          <a:prstGeom prst="roundRect">
            <a:avLst>
              <a:gd name="adj" fmla="val 18668"/>
            </a:avLst>
          </a:prstGeom>
          <a:solidFill>
            <a:srgbClr val="e2e3e9"/>
          </a:solidFill>
          <a:ln w="7620">
            <a:solidFill>
              <a:srgbClr val="c8c9c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Text 14"/>
          <p:cNvSpPr/>
          <p:nvPr/>
        </p:nvSpPr>
        <p:spPr>
          <a:xfrm>
            <a:off x="964440" y="6238800"/>
            <a:ext cx="183240" cy="31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2449"/>
              </a:lnSpc>
              <a:tabLst>
                <a:tab algn="l" pos="0"/>
              </a:tabLst>
            </a:pPr>
            <a:r>
              <a:rPr b="0" lang="en-US" sz="2450" spc="-1" strike="noStrike">
                <a:solidFill>
                  <a:srgbClr val="5b5f71"/>
                </a:solidFill>
                <a:latin typeface="Instrument Sans Semi Bold"/>
                <a:ea typeface="Instrument Sans Semi Bold"/>
              </a:rPr>
              <a:t>3</a:t>
            </a:r>
            <a:endParaRPr b="0" lang="en-US" sz="24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Text 15"/>
          <p:cNvSpPr/>
          <p:nvPr/>
        </p:nvSpPr>
        <p:spPr>
          <a:xfrm>
            <a:off x="2217960" y="6133320"/>
            <a:ext cx="2977560" cy="329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551"/>
              </a:lnSpc>
              <a:tabLst>
                <a:tab algn="l" pos="0"/>
              </a:tabLst>
            </a:pPr>
            <a:r>
              <a:rPr b="0" lang="en-US" sz="2050" spc="-1" strike="noStrike">
                <a:solidFill>
                  <a:srgbClr val="5b5f71"/>
                </a:solidFill>
                <a:latin typeface="Instrument Sans Semi Bold"/>
                <a:ea typeface="Instrument Sans Semi Bold"/>
              </a:rPr>
              <a:t>Treatment Optimization</a:t>
            </a:r>
            <a:endParaRPr b="0" lang="en-US" sz="20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Text 16"/>
          <p:cNvSpPr/>
          <p:nvPr/>
        </p:nvSpPr>
        <p:spPr>
          <a:xfrm>
            <a:off x="2217960" y="6590160"/>
            <a:ext cx="6186240" cy="67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650"/>
              </a:lnSpc>
              <a:tabLst>
                <a:tab algn="l" pos="0"/>
              </a:tabLst>
            </a:pPr>
            <a:r>
              <a:rPr b="0" lang="en-US" sz="1650" spc="-1" strike="noStrike">
                <a:solidFill>
                  <a:srgbClr val="5b5f71"/>
                </a:solidFill>
                <a:latin typeface="Instrument Sans Medium"/>
                <a:ea typeface="Instrument Sans Medium"/>
              </a:rPr>
              <a:t>ML can help tailor treatment plans based on patient characteristics and disease progression.</a:t>
            </a:r>
            <a:endParaRPr b="0" lang="en-US" sz="16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Text 0"/>
          <p:cNvSpPr/>
          <p:nvPr/>
        </p:nvSpPr>
        <p:spPr>
          <a:xfrm>
            <a:off x="793800" y="2301840"/>
            <a:ext cx="12718080" cy="70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5550"/>
              </a:lnSpc>
              <a:tabLst>
                <a:tab algn="l" pos="0"/>
              </a:tabLst>
            </a:pPr>
            <a:r>
              <a:rPr b="0" lang="en-US" sz="4450" spc="-1" strike="noStrike">
                <a:solidFill>
                  <a:srgbClr val="505468"/>
                </a:solidFill>
                <a:latin typeface="Instrument Sans Semi Bold"/>
                <a:ea typeface="Instrument Sans Semi Bold"/>
              </a:rPr>
              <a:t>Predictive Modeling for Stroke Risk Assessment</a:t>
            </a:r>
            <a:endParaRPr b="0" lang="en-US" sz="44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Text 1"/>
          <p:cNvSpPr/>
          <p:nvPr/>
        </p:nvSpPr>
        <p:spPr>
          <a:xfrm>
            <a:off x="793800" y="3577680"/>
            <a:ext cx="283500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0" lang="en-US" sz="2200" spc="-1" strike="noStrike">
                <a:solidFill>
                  <a:srgbClr val="505468"/>
                </a:solidFill>
                <a:latin typeface="Instrument Sans Semi Bold"/>
                <a:ea typeface="Instrument Sans Semi Bold"/>
              </a:rPr>
              <a:t>Risk Factors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Text 2"/>
          <p:cNvSpPr/>
          <p:nvPr/>
        </p:nvSpPr>
        <p:spPr>
          <a:xfrm>
            <a:off x="793800" y="4158720"/>
            <a:ext cx="3977640" cy="36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>
              <a:lnSpc>
                <a:spcPts val="2849"/>
              </a:lnSpc>
              <a:buClr>
                <a:srgbClr val="5b5f71"/>
              </a:buClr>
              <a:buFont typeface="Calibri Light"/>
              <a:buAutoNum type="arabicPeriod"/>
            </a:pPr>
            <a:r>
              <a:rPr b="0" lang="en-US" sz="1750" spc="-1" strike="noStrike">
                <a:solidFill>
                  <a:srgbClr val="5b5f71"/>
                </a:solidFill>
                <a:latin typeface="Instrument Sans Medium"/>
                <a:ea typeface="Instrument Sans Medium"/>
              </a:rPr>
              <a:t>Age</a:t>
            </a:r>
            <a:endParaRPr b="0" lang="en-US" sz="17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Text 3"/>
          <p:cNvSpPr/>
          <p:nvPr/>
        </p:nvSpPr>
        <p:spPr>
          <a:xfrm>
            <a:off x="793800" y="4601160"/>
            <a:ext cx="3977640" cy="36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>
              <a:lnSpc>
                <a:spcPts val="2849"/>
              </a:lnSpc>
              <a:buClr>
                <a:srgbClr val="5b5f71"/>
              </a:buClr>
              <a:buFont typeface="Calibri Light"/>
              <a:buAutoNum type="arabicPeriod" startAt="2"/>
            </a:pPr>
            <a:r>
              <a:rPr b="0" lang="en-US" sz="1750" spc="-1" strike="noStrike">
                <a:solidFill>
                  <a:srgbClr val="5b5f71"/>
                </a:solidFill>
                <a:latin typeface="Instrument Sans Medium"/>
                <a:ea typeface="Instrument Sans Medium"/>
              </a:rPr>
              <a:t>Hypertension</a:t>
            </a:r>
            <a:endParaRPr b="0" lang="en-US" sz="17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Text 4"/>
          <p:cNvSpPr/>
          <p:nvPr/>
        </p:nvSpPr>
        <p:spPr>
          <a:xfrm>
            <a:off x="793800" y="5043240"/>
            <a:ext cx="3977640" cy="36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>
              <a:lnSpc>
                <a:spcPts val="2849"/>
              </a:lnSpc>
              <a:buClr>
                <a:srgbClr val="5b5f71"/>
              </a:buClr>
              <a:buFont typeface="Calibri Light"/>
              <a:buAutoNum type="arabicPeriod" startAt="3"/>
            </a:pPr>
            <a:r>
              <a:rPr b="0" lang="en-US" sz="1750" spc="-1" strike="noStrike">
                <a:solidFill>
                  <a:srgbClr val="5b5f71"/>
                </a:solidFill>
                <a:latin typeface="Instrument Sans Medium"/>
                <a:ea typeface="Instrument Sans Medium"/>
              </a:rPr>
              <a:t>Diabetes</a:t>
            </a:r>
            <a:endParaRPr b="0" lang="en-US" sz="17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Text 5"/>
          <p:cNvSpPr/>
          <p:nvPr/>
        </p:nvSpPr>
        <p:spPr>
          <a:xfrm>
            <a:off x="793800" y="5485320"/>
            <a:ext cx="3977640" cy="36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>
              <a:lnSpc>
                <a:spcPts val="2849"/>
              </a:lnSpc>
              <a:buClr>
                <a:srgbClr val="5b5f71"/>
              </a:buClr>
              <a:buFont typeface="Calibri Light"/>
              <a:buAutoNum type="arabicPeriod" startAt="4"/>
            </a:pPr>
            <a:r>
              <a:rPr b="0" lang="en-US" sz="1750" spc="-1" strike="noStrike">
                <a:solidFill>
                  <a:srgbClr val="5b5f71"/>
                </a:solidFill>
                <a:latin typeface="Instrument Sans Medium"/>
                <a:ea typeface="Instrument Sans Medium"/>
              </a:rPr>
              <a:t>Smoking</a:t>
            </a:r>
            <a:endParaRPr b="0" lang="en-US" sz="17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Text 6"/>
          <p:cNvSpPr/>
          <p:nvPr/>
        </p:nvSpPr>
        <p:spPr>
          <a:xfrm>
            <a:off x="5333040" y="3577680"/>
            <a:ext cx="283500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0" lang="en-US" sz="2200" spc="-1" strike="noStrike">
                <a:solidFill>
                  <a:srgbClr val="505468"/>
                </a:solidFill>
                <a:latin typeface="Instrument Sans Semi Bold"/>
                <a:ea typeface="Instrument Sans Semi Bold"/>
              </a:rPr>
              <a:t>Predictive Models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Text 7"/>
          <p:cNvSpPr/>
          <p:nvPr/>
        </p:nvSpPr>
        <p:spPr>
          <a:xfrm>
            <a:off x="5333040" y="4158720"/>
            <a:ext cx="3977640" cy="145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5b5f71"/>
                </a:solidFill>
                <a:latin typeface="Instrument Sans Medium"/>
                <a:ea typeface="Instrument Sans Medium"/>
              </a:rPr>
              <a:t>Machine learning algorithms can predict stroke risk based on patient demographics, medical history, and lifestyle factors.</a:t>
            </a:r>
            <a:endParaRPr b="0" lang="en-US" sz="17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Text 8"/>
          <p:cNvSpPr/>
          <p:nvPr/>
        </p:nvSpPr>
        <p:spPr>
          <a:xfrm>
            <a:off x="9871920" y="3577680"/>
            <a:ext cx="283500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0" lang="en-US" sz="2200" spc="-1" strike="noStrike">
                <a:solidFill>
                  <a:srgbClr val="505468"/>
                </a:solidFill>
                <a:latin typeface="Instrument Sans Semi Bold"/>
                <a:ea typeface="Instrument Sans Semi Bold"/>
              </a:rPr>
              <a:t>Clinical Applications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Text 9"/>
          <p:cNvSpPr/>
          <p:nvPr/>
        </p:nvSpPr>
        <p:spPr>
          <a:xfrm>
            <a:off x="9871920" y="4158720"/>
            <a:ext cx="3977640" cy="108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5b5f71"/>
                </a:solidFill>
                <a:latin typeface="Instrument Sans Medium"/>
                <a:ea typeface="Instrument Sans Medium"/>
              </a:rPr>
              <a:t>These models can help identify high-risk individuals and guide preventive measures.</a:t>
            </a:r>
            <a:endParaRPr b="0" lang="en-US" sz="17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14630040" cy="2835000"/>
          </a:xfrm>
          <a:prstGeom prst="rect">
            <a:avLst/>
          </a:prstGeom>
          <a:ln w="0">
            <a:noFill/>
          </a:ln>
        </p:spPr>
      </p:pic>
      <p:sp>
        <p:nvSpPr>
          <p:cNvPr id="88" name="Text 0"/>
          <p:cNvSpPr/>
          <p:nvPr/>
        </p:nvSpPr>
        <p:spPr>
          <a:xfrm>
            <a:off x="793800" y="3629520"/>
            <a:ext cx="13042440" cy="1417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5550"/>
              </a:lnSpc>
              <a:tabLst>
                <a:tab algn="l" pos="0"/>
              </a:tabLst>
            </a:pPr>
            <a:r>
              <a:rPr b="0" lang="en-US" sz="4450" spc="-1" strike="noStrike">
                <a:solidFill>
                  <a:srgbClr val="505468"/>
                </a:solidFill>
                <a:latin typeface="Instrument Sans Semi Bold"/>
                <a:ea typeface="Instrument Sans Semi Bold"/>
              </a:rPr>
              <a:t>Computer Vision Techniques for Vessel Segmentation</a:t>
            </a:r>
            <a:endParaRPr b="0" lang="en-US" sz="44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" name="Shape 1"/>
          <p:cNvSpPr/>
          <p:nvPr/>
        </p:nvSpPr>
        <p:spPr>
          <a:xfrm>
            <a:off x="793800" y="5387400"/>
            <a:ext cx="4196160" cy="2047680"/>
          </a:xfrm>
          <a:prstGeom prst="roundRect">
            <a:avLst>
              <a:gd name="adj" fmla="val 4652"/>
            </a:avLst>
          </a:prstGeom>
          <a:solidFill>
            <a:srgbClr val="e2e3e9"/>
          </a:solidFill>
          <a:ln w="7620">
            <a:solidFill>
              <a:srgbClr val="c8c9c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" name="Text 2"/>
          <p:cNvSpPr/>
          <p:nvPr/>
        </p:nvSpPr>
        <p:spPr>
          <a:xfrm>
            <a:off x="1028160" y="5621760"/>
            <a:ext cx="283500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0" lang="en-US" sz="2200" spc="-1" strike="noStrike">
                <a:solidFill>
                  <a:srgbClr val="5b5f71"/>
                </a:solidFill>
                <a:latin typeface="Instrument Sans Semi Bold"/>
                <a:ea typeface="Instrument Sans Semi Bold"/>
              </a:rPr>
              <a:t>Image Segmentation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" name="Text 3"/>
          <p:cNvSpPr/>
          <p:nvPr/>
        </p:nvSpPr>
        <p:spPr>
          <a:xfrm>
            <a:off x="1028160" y="6112080"/>
            <a:ext cx="3727080" cy="108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5b5f71"/>
                </a:solidFill>
                <a:latin typeface="Instrument Sans Medium"/>
                <a:ea typeface="Instrument Sans Medium"/>
              </a:rPr>
              <a:t>Computer vision algorithms are used to identify and segment blood vessels from brain imaging data.</a:t>
            </a:r>
            <a:endParaRPr b="0" lang="en-US" sz="17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" name="Shape 4"/>
          <p:cNvSpPr/>
          <p:nvPr/>
        </p:nvSpPr>
        <p:spPr>
          <a:xfrm>
            <a:off x="5217120" y="5387400"/>
            <a:ext cx="4196160" cy="2047680"/>
          </a:xfrm>
          <a:prstGeom prst="roundRect">
            <a:avLst>
              <a:gd name="adj" fmla="val 4652"/>
            </a:avLst>
          </a:prstGeom>
          <a:solidFill>
            <a:srgbClr val="e2e3e9"/>
          </a:solidFill>
          <a:ln w="7620">
            <a:solidFill>
              <a:srgbClr val="c8c9c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" name="Text 5"/>
          <p:cNvSpPr/>
          <p:nvPr/>
        </p:nvSpPr>
        <p:spPr>
          <a:xfrm>
            <a:off x="5451480" y="5621760"/>
            <a:ext cx="283500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0" lang="en-US" sz="2200" spc="-1" strike="noStrike">
                <a:solidFill>
                  <a:srgbClr val="5b5f71"/>
                </a:solidFill>
                <a:latin typeface="Instrument Sans Semi Bold"/>
                <a:ea typeface="Instrument Sans Semi Bold"/>
              </a:rPr>
              <a:t>Vessel Analysis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" name="Text 6"/>
          <p:cNvSpPr/>
          <p:nvPr/>
        </p:nvSpPr>
        <p:spPr>
          <a:xfrm>
            <a:off x="5451480" y="6112080"/>
            <a:ext cx="3727080" cy="108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5b5f71"/>
                </a:solidFill>
                <a:latin typeface="Instrument Sans Medium"/>
                <a:ea typeface="Instrument Sans Medium"/>
              </a:rPr>
              <a:t>Segmented vessels are analyzed to measure size, shape, and flow patterns.</a:t>
            </a:r>
            <a:endParaRPr b="0" lang="en-US" sz="17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" name="Shape 7"/>
          <p:cNvSpPr/>
          <p:nvPr/>
        </p:nvSpPr>
        <p:spPr>
          <a:xfrm>
            <a:off x="9640080" y="5387400"/>
            <a:ext cx="4196160" cy="2047680"/>
          </a:xfrm>
          <a:prstGeom prst="roundRect">
            <a:avLst>
              <a:gd name="adj" fmla="val 4652"/>
            </a:avLst>
          </a:prstGeom>
          <a:solidFill>
            <a:srgbClr val="e2e3e9"/>
          </a:solidFill>
          <a:ln w="7620">
            <a:solidFill>
              <a:srgbClr val="c8c9c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" name="Text 8"/>
          <p:cNvSpPr/>
          <p:nvPr/>
        </p:nvSpPr>
        <p:spPr>
          <a:xfrm>
            <a:off x="9874440" y="5621760"/>
            <a:ext cx="283500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0" lang="en-US" sz="2200" spc="-1" strike="noStrike">
                <a:solidFill>
                  <a:srgbClr val="5b5f71"/>
                </a:solidFill>
                <a:latin typeface="Instrument Sans Semi Bold"/>
                <a:ea typeface="Instrument Sans Semi Bold"/>
              </a:rPr>
              <a:t>Early Detection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Text 9"/>
          <p:cNvSpPr/>
          <p:nvPr/>
        </p:nvSpPr>
        <p:spPr>
          <a:xfrm>
            <a:off x="9874440" y="6112080"/>
            <a:ext cx="3727080" cy="108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5b5f71"/>
                </a:solidFill>
                <a:latin typeface="Instrument Sans Medium"/>
                <a:ea typeface="Instrument Sans Medium"/>
              </a:rPr>
              <a:t>Abnormal vessel characteristics can indicate early signs of cerebrovascular disease.</a:t>
            </a:r>
            <a:endParaRPr b="0" lang="en-US" sz="17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5486040" cy="8229240"/>
          </a:xfrm>
          <a:prstGeom prst="rect">
            <a:avLst/>
          </a:prstGeom>
          <a:ln w="0">
            <a:noFill/>
          </a:ln>
        </p:spPr>
      </p:pic>
      <p:sp>
        <p:nvSpPr>
          <p:cNvPr id="99" name="Text 0"/>
          <p:cNvSpPr/>
          <p:nvPr/>
        </p:nvSpPr>
        <p:spPr>
          <a:xfrm>
            <a:off x="6192360" y="597240"/>
            <a:ext cx="7731720" cy="1891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4949"/>
              </a:lnSpc>
              <a:tabLst>
                <a:tab algn="l" pos="0"/>
              </a:tabLst>
            </a:pPr>
            <a:r>
              <a:rPr b="0" lang="en-US" sz="3950" spc="-1" strike="noStrike">
                <a:solidFill>
                  <a:srgbClr val="505468"/>
                </a:solidFill>
                <a:latin typeface="Instrument Sans Semi Bold"/>
                <a:ea typeface="Instrument Sans Semi Bold"/>
              </a:rPr>
              <a:t>Natural Language Processing for Extracting Insights from Medical Records</a:t>
            </a:r>
            <a:endParaRPr b="0" lang="en-US" sz="395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00" name="Image 1" descr="preencoded.png"/>
          <p:cNvPicPr/>
          <p:nvPr/>
        </p:nvPicPr>
        <p:blipFill>
          <a:blip r:embed="rId2"/>
          <a:stretch/>
        </p:blipFill>
        <p:spPr>
          <a:xfrm>
            <a:off x="6192360" y="2791080"/>
            <a:ext cx="1008360" cy="1613520"/>
          </a:xfrm>
          <a:prstGeom prst="rect">
            <a:avLst/>
          </a:prstGeom>
          <a:ln w="0">
            <a:noFill/>
          </a:ln>
        </p:spPr>
      </p:pic>
      <p:sp>
        <p:nvSpPr>
          <p:cNvPr id="101" name="Text 1"/>
          <p:cNvSpPr/>
          <p:nvPr/>
        </p:nvSpPr>
        <p:spPr>
          <a:xfrm>
            <a:off x="7503480" y="2992680"/>
            <a:ext cx="2521080" cy="314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449"/>
              </a:lnSpc>
              <a:tabLst>
                <a:tab algn="l" pos="0"/>
              </a:tabLst>
            </a:pPr>
            <a:r>
              <a:rPr b="0" lang="en-US" sz="1950" spc="-1" strike="noStrike">
                <a:solidFill>
                  <a:srgbClr val="5b5f71"/>
                </a:solidFill>
                <a:latin typeface="Instrument Sans Semi Bold"/>
                <a:ea typeface="Instrument Sans Semi Bold"/>
              </a:rPr>
              <a:t>Medical Records</a:t>
            </a:r>
            <a:endParaRPr b="0" lang="en-US" sz="19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" name="Text 2"/>
          <p:cNvSpPr/>
          <p:nvPr/>
        </p:nvSpPr>
        <p:spPr>
          <a:xfrm>
            <a:off x="7503480" y="3429000"/>
            <a:ext cx="6420600" cy="645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500"/>
              </a:lnSpc>
              <a:tabLst>
                <a:tab algn="l" pos="0"/>
              </a:tabLst>
            </a:pPr>
            <a:r>
              <a:rPr b="0" lang="en-US" sz="1550" spc="-1" strike="noStrike">
                <a:solidFill>
                  <a:srgbClr val="5b5f71"/>
                </a:solidFill>
                <a:latin typeface="Instrument Sans Medium"/>
                <a:ea typeface="Instrument Sans Medium"/>
              </a:rPr>
              <a:t>Electronic health records contain valuable information about patients' medical history and treatments.</a:t>
            </a:r>
            <a:endParaRPr b="0" lang="en-US" sz="155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03" name="Image 2" descr="preencoded.png"/>
          <p:cNvPicPr/>
          <p:nvPr/>
        </p:nvPicPr>
        <p:blipFill>
          <a:blip r:embed="rId3"/>
          <a:stretch/>
        </p:blipFill>
        <p:spPr>
          <a:xfrm>
            <a:off x="6192360" y="4404960"/>
            <a:ext cx="1008360" cy="1613520"/>
          </a:xfrm>
          <a:prstGeom prst="rect">
            <a:avLst/>
          </a:prstGeom>
          <a:ln w="0">
            <a:noFill/>
          </a:ln>
        </p:spPr>
      </p:pic>
      <p:sp>
        <p:nvSpPr>
          <p:cNvPr id="104" name="Text 3"/>
          <p:cNvSpPr/>
          <p:nvPr/>
        </p:nvSpPr>
        <p:spPr>
          <a:xfrm>
            <a:off x="7503480" y="4606560"/>
            <a:ext cx="2521080" cy="314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449"/>
              </a:lnSpc>
              <a:tabLst>
                <a:tab algn="l" pos="0"/>
              </a:tabLst>
            </a:pPr>
            <a:r>
              <a:rPr b="0" lang="en-US" sz="1950" spc="-1" strike="noStrike">
                <a:solidFill>
                  <a:srgbClr val="5b5f71"/>
                </a:solidFill>
                <a:latin typeface="Instrument Sans Semi Bold"/>
                <a:ea typeface="Instrument Sans Semi Bold"/>
              </a:rPr>
              <a:t>NLP Techniques</a:t>
            </a:r>
            <a:endParaRPr b="0" lang="en-US" sz="19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" name="Text 4"/>
          <p:cNvSpPr/>
          <p:nvPr/>
        </p:nvSpPr>
        <p:spPr>
          <a:xfrm>
            <a:off x="7503480" y="5042520"/>
            <a:ext cx="6420600" cy="645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500"/>
              </a:lnSpc>
              <a:tabLst>
                <a:tab algn="l" pos="0"/>
              </a:tabLst>
            </a:pPr>
            <a:r>
              <a:rPr b="0" lang="en-US" sz="1550" spc="-1" strike="noStrike">
                <a:solidFill>
                  <a:srgbClr val="5b5f71"/>
                </a:solidFill>
                <a:latin typeface="Instrument Sans Medium"/>
                <a:ea typeface="Instrument Sans Medium"/>
              </a:rPr>
              <a:t>Natural language processing algorithms can extract relevant data from unstructured text.</a:t>
            </a:r>
            <a:endParaRPr b="0" lang="en-US" sz="155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06" name="Image 3" descr="preencoded.png"/>
          <p:cNvPicPr/>
          <p:nvPr/>
        </p:nvPicPr>
        <p:blipFill>
          <a:blip r:embed="rId4"/>
          <a:stretch/>
        </p:blipFill>
        <p:spPr>
          <a:xfrm>
            <a:off x="6192360" y="6018480"/>
            <a:ext cx="1008360" cy="1613520"/>
          </a:xfrm>
          <a:prstGeom prst="rect">
            <a:avLst/>
          </a:prstGeom>
          <a:ln w="0">
            <a:noFill/>
          </a:ln>
        </p:spPr>
      </p:pic>
      <p:sp>
        <p:nvSpPr>
          <p:cNvPr id="107" name="Text 5"/>
          <p:cNvSpPr/>
          <p:nvPr/>
        </p:nvSpPr>
        <p:spPr>
          <a:xfrm>
            <a:off x="7503480" y="6220440"/>
            <a:ext cx="2521080" cy="314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449"/>
              </a:lnSpc>
              <a:tabLst>
                <a:tab algn="l" pos="0"/>
              </a:tabLst>
            </a:pPr>
            <a:r>
              <a:rPr b="0" lang="en-US" sz="1950" spc="-1" strike="noStrike">
                <a:solidFill>
                  <a:srgbClr val="5b5f71"/>
                </a:solidFill>
                <a:latin typeface="Instrument Sans Semi Bold"/>
                <a:ea typeface="Instrument Sans Semi Bold"/>
              </a:rPr>
              <a:t>Disease Insights</a:t>
            </a:r>
            <a:endParaRPr b="0" lang="en-US" sz="19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Text 6"/>
          <p:cNvSpPr/>
          <p:nvPr/>
        </p:nvSpPr>
        <p:spPr>
          <a:xfrm>
            <a:off x="7503480" y="6656400"/>
            <a:ext cx="6420600" cy="645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500"/>
              </a:lnSpc>
              <a:tabLst>
                <a:tab algn="l" pos="0"/>
              </a:tabLst>
            </a:pPr>
            <a:r>
              <a:rPr b="0" lang="en-US" sz="1550" spc="-1" strike="noStrike">
                <a:solidFill>
                  <a:srgbClr val="5b5f71"/>
                </a:solidFill>
                <a:latin typeface="Instrument Sans Medium"/>
                <a:ea typeface="Instrument Sans Medium"/>
              </a:rPr>
              <a:t>Analyzing patient records can help identify patterns and trends related to cerebrovascular diseases.</a:t>
            </a:r>
            <a:endParaRPr b="0" lang="en-US" sz="15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Image 0" descr="preencoded.png"/>
          <p:cNvPicPr/>
          <p:nvPr/>
        </p:nvPicPr>
        <p:blipFill>
          <a:blip r:embed="rId1"/>
          <a:stretch/>
        </p:blipFill>
        <p:spPr>
          <a:xfrm>
            <a:off x="9144000" y="0"/>
            <a:ext cx="5486040" cy="8229240"/>
          </a:xfrm>
          <a:prstGeom prst="rect">
            <a:avLst/>
          </a:prstGeom>
          <a:ln w="0">
            <a:noFill/>
          </a:ln>
        </p:spPr>
      </p:pic>
      <p:sp>
        <p:nvSpPr>
          <p:cNvPr id="110" name="Text 0"/>
          <p:cNvSpPr/>
          <p:nvPr/>
        </p:nvSpPr>
        <p:spPr>
          <a:xfrm>
            <a:off x="793800" y="1210320"/>
            <a:ext cx="7556040" cy="2125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5550"/>
              </a:lnSpc>
              <a:tabLst>
                <a:tab algn="l" pos="0"/>
              </a:tabLst>
            </a:pPr>
            <a:r>
              <a:rPr b="0" lang="en-US" sz="4450" spc="-1" strike="noStrike">
                <a:solidFill>
                  <a:srgbClr val="505468"/>
                </a:solidFill>
                <a:latin typeface="Instrument Sans Semi Bold"/>
                <a:ea typeface="Instrument Sans Semi Bold"/>
              </a:rPr>
              <a:t>Clustering Algorithms for Identifying Disease Subtypes</a:t>
            </a:r>
            <a:endParaRPr b="0" lang="en-US" sz="44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Shape 1"/>
          <p:cNvSpPr/>
          <p:nvPr/>
        </p:nvSpPr>
        <p:spPr>
          <a:xfrm>
            <a:off x="793800" y="3677040"/>
            <a:ext cx="7556040" cy="3341880"/>
          </a:xfrm>
          <a:prstGeom prst="roundRect">
            <a:avLst>
              <a:gd name="adj" fmla="val 2850"/>
            </a:avLst>
          </a:prstGeom>
          <a:noFill/>
          <a:ln w="7620">
            <a:solidFill>
              <a:srgbClr val="000000">
                <a:alpha val="800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Shape 2"/>
          <p:cNvSpPr/>
          <p:nvPr/>
        </p:nvSpPr>
        <p:spPr>
          <a:xfrm>
            <a:off x="801360" y="3684600"/>
            <a:ext cx="7540920" cy="649800"/>
          </a:xfrm>
          <a:prstGeom prst="rect">
            <a:avLst/>
          </a:prstGeom>
          <a:solidFill>
            <a:srgbClr val="ffffff">
              <a:alpha val="4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Text 3"/>
          <p:cNvSpPr/>
          <p:nvPr/>
        </p:nvSpPr>
        <p:spPr>
          <a:xfrm>
            <a:off x="1028160" y="3828240"/>
            <a:ext cx="3312720" cy="36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5b5f71"/>
                </a:solidFill>
                <a:latin typeface="Instrument Sans Medium"/>
                <a:ea typeface="Instrument Sans Medium"/>
              </a:rPr>
              <a:t>Subtype</a:t>
            </a:r>
            <a:endParaRPr b="0" lang="en-US" sz="17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Text 4"/>
          <p:cNvSpPr/>
          <p:nvPr/>
        </p:nvSpPr>
        <p:spPr>
          <a:xfrm>
            <a:off x="4802760" y="3828240"/>
            <a:ext cx="3312720" cy="36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5b5f71"/>
                </a:solidFill>
                <a:latin typeface="Instrument Sans Medium"/>
                <a:ea typeface="Instrument Sans Medium"/>
              </a:rPr>
              <a:t>Characteristics</a:t>
            </a:r>
            <a:endParaRPr b="0" lang="en-US" sz="17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Shape 5"/>
          <p:cNvSpPr/>
          <p:nvPr/>
        </p:nvSpPr>
        <p:spPr>
          <a:xfrm>
            <a:off x="801360" y="4334760"/>
            <a:ext cx="7540920" cy="649800"/>
          </a:xfrm>
          <a:prstGeom prst="rect">
            <a:avLst/>
          </a:prstGeom>
          <a:solidFill>
            <a:srgbClr val="000000">
              <a:alpha val="4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6" name="Text 6"/>
          <p:cNvSpPr/>
          <p:nvPr/>
        </p:nvSpPr>
        <p:spPr>
          <a:xfrm>
            <a:off x="1028160" y="4478400"/>
            <a:ext cx="3312720" cy="36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5b5f71"/>
                </a:solidFill>
                <a:latin typeface="Instrument Sans Medium"/>
                <a:ea typeface="Instrument Sans Medium"/>
              </a:rPr>
              <a:t>Ischemic Stroke</a:t>
            </a:r>
            <a:endParaRPr b="0" lang="en-US" sz="17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Text 7"/>
          <p:cNvSpPr/>
          <p:nvPr/>
        </p:nvSpPr>
        <p:spPr>
          <a:xfrm>
            <a:off x="4802760" y="4478400"/>
            <a:ext cx="3312720" cy="36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5b5f71"/>
                </a:solidFill>
                <a:latin typeface="Instrument Sans Medium"/>
                <a:ea typeface="Instrument Sans Medium"/>
              </a:rPr>
              <a:t>Blood clot blocks artery</a:t>
            </a:r>
            <a:endParaRPr b="0" lang="en-US" sz="17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" name="Shape 8"/>
          <p:cNvSpPr/>
          <p:nvPr/>
        </p:nvSpPr>
        <p:spPr>
          <a:xfrm>
            <a:off x="801360" y="4985280"/>
            <a:ext cx="7540920" cy="1013040"/>
          </a:xfrm>
          <a:prstGeom prst="rect">
            <a:avLst/>
          </a:prstGeom>
          <a:solidFill>
            <a:srgbClr val="ffffff">
              <a:alpha val="4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Text 9"/>
          <p:cNvSpPr/>
          <p:nvPr/>
        </p:nvSpPr>
        <p:spPr>
          <a:xfrm>
            <a:off x="1028160" y="5128920"/>
            <a:ext cx="3312720" cy="36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5b5f71"/>
                </a:solidFill>
                <a:latin typeface="Instrument Sans Medium"/>
                <a:ea typeface="Instrument Sans Medium"/>
              </a:rPr>
              <a:t>Hemorrhagic Stroke</a:t>
            </a:r>
            <a:endParaRPr b="0" lang="en-US" sz="17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" name="Text 10"/>
          <p:cNvSpPr/>
          <p:nvPr/>
        </p:nvSpPr>
        <p:spPr>
          <a:xfrm>
            <a:off x="4802760" y="5128920"/>
            <a:ext cx="3312720" cy="72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5b5f71"/>
                </a:solidFill>
                <a:latin typeface="Instrument Sans Medium"/>
                <a:ea typeface="Instrument Sans Medium"/>
              </a:rPr>
              <a:t>Blood vessel ruptures and bleeds</a:t>
            </a:r>
            <a:endParaRPr b="0" lang="en-US" sz="17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Shape 11"/>
          <p:cNvSpPr/>
          <p:nvPr/>
        </p:nvSpPr>
        <p:spPr>
          <a:xfrm>
            <a:off x="801360" y="5998320"/>
            <a:ext cx="7540920" cy="1013040"/>
          </a:xfrm>
          <a:prstGeom prst="rect">
            <a:avLst/>
          </a:prstGeom>
          <a:solidFill>
            <a:srgbClr val="000000">
              <a:alpha val="4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2" name="Text 12"/>
          <p:cNvSpPr/>
          <p:nvPr/>
        </p:nvSpPr>
        <p:spPr>
          <a:xfrm>
            <a:off x="1028160" y="6141960"/>
            <a:ext cx="3312720" cy="72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5b5f71"/>
                </a:solidFill>
                <a:latin typeface="Instrument Sans Medium"/>
                <a:ea typeface="Instrument Sans Medium"/>
              </a:rPr>
              <a:t>Transient Ischemic Attack (TIA)</a:t>
            </a:r>
            <a:endParaRPr b="0" lang="en-US" sz="17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3" name="Text 13"/>
          <p:cNvSpPr/>
          <p:nvPr/>
        </p:nvSpPr>
        <p:spPr>
          <a:xfrm>
            <a:off x="4802760" y="6141960"/>
            <a:ext cx="3312720" cy="72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5b5f71"/>
                </a:solidFill>
                <a:latin typeface="Instrument Sans Medium"/>
                <a:ea typeface="Instrument Sans Medium"/>
              </a:rPr>
              <a:t>Temporary blockage, symptoms resolve quickly</a:t>
            </a:r>
            <a:endParaRPr b="0" lang="en-US" sz="17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5486040" cy="8229240"/>
          </a:xfrm>
          <a:prstGeom prst="rect">
            <a:avLst/>
          </a:prstGeom>
          <a:ln w="0">
            <a:noFill/>
          </a:ln>
        </p:spPr>
      </p:pic>
      <p:sp>
        <p:nvSpPr>
          <p:cNvPr id="125" name="Text 0"/>
          <p:cNvSpPr/>
          <p:nvPr/>
        </p:nvSpPr>
        <p:spPr>
          <a:xfrm>
            <a:off x="6143400" y="780480"/>
            <a:ext cx="7830000" cy="117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4601"/>
              </a:lnSpc>
              <a:tabLst>
                <a:tab algn="l" pos="0"/>
              </a:tabLst>
            </a:pPr>
            <a:r>
              <a:rPr b="0" lang="en-US" sz="3650" spc="-1" strike="noStrike">
                <a:solidFill>
                  <a:srgbClr val="505468"/>
                </a:solidFill>
                <a:latin typeface="Instrument Sans Semi Bold"/>
                <a:ea typeface="Instrument Sans Semi Bold"/>
              </a:rPr>
              <a:t>Reinforcement Learning for Optimizing Treatment Strategies</a:t>
            </a:r>
            <a:endParaRPr b="0" lang="en-US" sz="365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26" name="Image 1" descr="preencoded.png"/>
          <p:cNvPicPr/>
          <p:nvPr/>
        </p:nvPicPr>
        <p:blipFill>
          <a:blip r:embed="rId2"/>
          <a:stretch/>
        </p:blipFill>
        <p:spPr>
          <a:xfrm>
            <a:off x="6143400" y="2234880"/>
            <a:ext cx="468720" cy="468720"/>
          </a:xfrm>
          <a:prstGeom prst="rect">
            <a:avLst/>
          </a:prstGeom>
          <a:ln w="0">
            <a:noFill/>
          </a:ln>
        </p:spPr>
      </p:pic>
      <p:sp>
        <p:nvSpPr>
          <p:cNvPr id="127" name="Text 1"/>
          <p:cNvSpPr/>
          <p:nvPr/>
        </p:nvSpPr>
        <p:spPr>
          <a:xfrm>
            <a:off x="6143400" y="2891520"/>
            <a:ext cx="2624040" cy="29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299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5b5f71"/>
                </a:solidFill>
                <a:latin typeface="Instrument Sans Semi Bold"/>
                <a:ea typeface="Instrument Sans Semi Bold"/>
              </a:rPr>
              <a:t>Personalized Treatment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8" name="Text 2"/>
          <p:cNvSpPr/>
          <p:nvPr/>
        </p:nvSpPr>
        <p:spPr>
          <a:xfrm>
            <a:off x="6143400" y="3297600"/>
            <a:ext cx="7830000" cy="299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350"/>
              </a:lnSpc>
              <a:tabLst>
                <a:tab algn="l" pos="0"/>
              </a:tabLst>
            </a:pPr>
            <a:r>
              <a:rPr b="0" lang="en-US" sz="1450" spc="-1" strike="noStrike">
                <a:solidFill>
                  <a:srgbClr val="5b5f71"/>
                </a:solidFill>
                <a:latin typeface="Instrument Sans Medium"/>
                <a:ea typeface="Instrument Sans Medium"/>
              </a:rPr>
              <a:t>RL algorithms learn from trial and error to tailor treatment plans to individual patients.</a:t>
            </a:r>
            <a:endParaRPr b="0" lang="en-US" sz="145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29" name="Image 2" descr="preencoded.png"/>
          <p:cNvPicPr/>
          <p:nvPr/>
        </p:nvPicPr>
        <p:blipFill>
          <a:blip r:embed="rId3"/>
          <a:stretch/>
        </p:blipFill>
        <p:spPr>
          <a:xfrm>
            <a:off x="6143400" y="4160520"/>
            <a:ext cx="468720" cy="468720"/>
          </a:xfrm>
          <a:prstGeom prst="rect">
            <a:avLst/>
          </a:prstGeom>
          <a:ln w="0">
            <a:noFill/>
          </a:ln>
        </p:spPr>
      </p:pic>
      <p:sp>
        <p:nvSpPr>
          <p:cNvPr id="130" name="Text 3"/>
          <p:cNvSpPr/>
          <p:nvPr/>
        </p:nvSpPr>
        <p:spPr>
          <a:xfrm>
            <a:off x="6143400" y="4817520"/>
            <a:ext cx="2345760" cy="29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299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5b5f71"/>
                </a:solidFill>
                <a:latin typeface="Instrument Sans Semi Bold"/>
                <a:ea typeface="Instrument Sans Semi Bold"/>
              </a:rPr>
              <a:t>Optimal Outcomes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1" name="Text 4"/>
          <p:cNvSpPr/>
          <p:nvPr/>
        </p:nvSpPr>
        <p:spPr>
          <a:xfrm>
            <a:off x="6143400" y="5223240"/>
            <a:ext cx="7830000" cy="299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350"/>
              </a:lnSpc>
              <a:tabLst>
                <a:tab algn="l" pos="0"/>
              </a:tabLst>
            </a:pPr>
            <a:r>
              <a:rPr b="0" lang="en-US" sz="1450" spc="-1" strike="noStrike">
                <a:solidFill>
                  <a:srgbClr val="5b5f71"/>
                </a:solidFill>
                <a:latin typeface="Instrument Sans Medium"/>
                <a:ea typeface="Instrument Sans Medium"/>
              </a:rPr>
              <a:t>RL aims to find the most effective treatment strategies to improve patient recovery.</a:t>
            </a:r>
            <a:endParaRPr b="0" lang="en-US" sz="145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32" name="Image 3" descr="preencoded.png"/>
          <p:cNvPicPr/>
          <p:nvPr/>
        </p:nvPicPr>
        <p:blipFill>
          <a:blip r:embed="rId4"/>
          <a:stretch/>
        </p:blipFill>
        <p:spPr>
          <a:xfrm>
            <a:off x="6143400" y="6086520"/>
            <a:ext cx="468720" cy="468720"/>
          </a:xfrm>
          <a:prstGeom prst="rect">
            <a:avLst/>
          </a:prstGeom>
          <a:ln w="0">
            <a:noFill/>
          </a:ln>
        </p:spPr>
      </p:pic>
      <p:sp>
        <p:nvSpPr>
          <p:cNvPr id="133" name="Text 5"/>
          <p:cNvSpPr/>
          <p:nvPr/>
        </p:nvSpPr>
        <p:spPr>
          <a:xfrm>
            <a:off x="6143400" y="6743520"/>
            <a:ext cx="2345760" cy="29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299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5b5f71"/>
                </a:solidFill>
                <a:latin typeface="Instrument Sans Semi Bold"/>
                <a:ea typeface="Instrument Sans Semi Bold"/>
              </a:rPr>
              <a:t>Adaptive Learning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4" name="Text 6"/>
          <p:cNvSpPr/>
          <p:nvPr/>
        </p:nvSpPr>
        <p:spPr>
          <a:xfrm>
            <a:off x="6143400" y="7149240"/>
            <a:ext cx="7830000" cy="299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350"/>
              </a:lnSpc>
              <a:tabLst>
                <a:tab algn="l" pos="0"/>
              </a:tabLst>
            </a:pPr>
            <a:r>
              <a:rPr b="0" lang="en-US" sz="1450" spc="-1" strike="noStrike">
                <a:solidFill>
                  <a:srgbClr val="5b5f71"/>
                </a:solidFill>
                <a:latin typeface="Instrument Sans Medium"/>
                <a:ea typeface="Instrument Sans Medium"/>
              </a:rPr>
              <a:t>RL algorithms can adapt to changes in patient conditions and treatment responses.</a:t>
            </a:r>
            <a:endParaRPr b="0" lang="en-US" sz="14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Text 0"/>
          <p:cNvSpPr/>
          <p:nvPr/>
        </p:nvSpPr>
        <p:spPr>
          <a:xfrm>
            <a:off x="793800" y="821160"/>
            <a:ext cx="10434240" cy="70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5550"/>
              </a:lnSpc>
              <a:tabLst>
                <a:tab algn="l" pos="0"/>
              </a:tabLst>
            </a:pPr>
            <a:r>
              <a:rPr b="0" lang="en-US" sz="4450" spc="-1" strike="noStrike">
                <a:solidFill>
                  <a:srgbClr val="505468"/>
                </a:solidFill>
                <a:latin typeface="Instrument Sans Semi Bold"/>
                <a:ea typeface="Instrument Sans Semi Bold"/>
              </a:rPr>
              <a:t>Future Directions and Emerging Trends</a:t>
            </a:r>
            <a:endParaRPr b="0" lang="en-US" sz="445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36" name="Image 0" descr="preencoded.png"/>
          <p:cNvPicPr/>
          <p:nvPr/>
        </p:nvPicPr>
        <p:blipFill>
          <a:blip r:embed="rId1"/>
          <a:stretch/>
        </p:blipFill>
        <p:spPr>
          <a:xfrm>
            <a:off x="793800" y="1983600"/>
            <a:ext cx="6350760" cy="3925080"/>
          </a:xfrm>
          <a:prstGeom prst="rect">
            <a:avLst/>
          </a:prstGeom>
          <a:ln w="0">
            <a:noFill/>
          </a:ln>
        </p:spPr>
      </p:pic>
      <p:sp>
        <p:nvSpPr>
          <p:cNvPr id="137" name="Text 1"/>
          <p:cNvSpPr/>
          <p:nvPr/>
        </p:nvSpPr>
        <p:spPr>
          <a:xfrm>
            <a:off x="793800" y="6192360"/>
            <a:ext cx="357732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0" lang="en-US" sz="2200" spc="-1" strike="noStrike">
                <a:solidFill>
                  <a:srgbClr val="5b5f71"/>
                </a:solidFill>
                <a:latin typeface="Instrument Sans Semi Bold"/>
                <a:ea typeface="Instrument Sans Semi Bold"/>
              </a:rPr>
              <a:t>Brain-Computer Interfaces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8" name="Text 2"/>
          <p:cNvSpPr/>
          <p:nvPr/>
        </p:nvSpPr>
        <p:spPr>
          <a:xfrm>
            <a:off x="793800" y="6682680"/>
            <a:ext cx="6350760" cy="72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5b5f71"/>
                </a:solidFill>
                <a:latin typeface="Instrument Sans Medium"/>
                <a:ea typeface="Instrument Sans Medium"/>
              </a:rPr>
              <a:t>BCIs have the potential to revolutionize stroke rehabilitation and provide real-time brain monitoring.</a:t>
            </a:r>
            <a:endParaRPr b="0" lang="en-US" sz="175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39" name="Image 1" descr="preencoded.png"/>
          <p:cNvPicPr/>
          <p:nvPr/>
        </p:nvPicPr>
        <p:blipFill>
          <a:blip r:embed="rId2"/>
          <a:stretch/>
        </p:blipFill>
        <p:spPr>
          <a:xfrm>
            <a:off x="7485120" y="1983600"/>
            <a:ext cx="6351120" cy="3925080"/>
          </a:xfrm>
          <a:prstGeom prst="rect">
            <a:avLst/>
          </a:prstGeom>
          <a:ln w="0">
            <a:noFill/>
          </a:ln>
        </p:spPr>
      </p:pic>
      <p:sp>
        <p:nvSpPr>
          <p:cNvPr id="140" name="Text 3"/>
          <p:cNvSpPr/>
          <p:nvPr/>
        </p:nvSpPr>
        <p:spPr>
          <a:xfrm>
            <a:off x="7485120" y="6192360"/>
            <a:ext cx="339948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0" lang="en-US" sz="2200" spc="-1" strike="noStrike">
                <a:solidFill>
                  <a:srgbClr val="5b5f71"/>
                </a:solidFill>
                <a:latin typeface="Instrument Sans Semi Bold"/>
                <a:ea typeface="Instrument Sans Semi Bold"/>
              </a:rPr>
              <a:t>Artificial Neural Networks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1" name="Text 4"/>
          <p:cNvSpPr/>
          <p:nvPr/>
        </p:nvSpPr>
        <p:spPr>
          <a:xfrm>
            <a:off x="7485120" y="6682680"/>
            <a:ext cx="6351120" cy="72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5b5f71"/>
                </a:solidFill>
                <a:latin typeface="Instrument Sans Medium"/>
                <a:ea typeface="Instrument Sans Medium"/>
              </a:rPr>
              <a:t>Deep learning models can analyze vast datasets to identify subtle patterns and relationships.</a:t>
            </a:r>
            <a:endParaRPr b="0" lang="en-US" sz="17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</TotalTime>
  <Application>LibreOffice/24.2.6.2$Linux_X86_64 LibreOffice_project/420$Build-2</Application>
  <AppVersion>15.0000</AppVersion>
  <Words>0</Words>
  <Paragraphs>0</Paragraphs>
  <Company>PptxGenJS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2024-11-20T16:44:35Z</dcterms:created>
  <dc:creator>PptxGenJS</dc:creator>
  <dc:description/>
  <dc:language>en-US</dc:language>
  <cp:lastModifiedBy/>
  <dcterms:modified xsi:type="dcterms:W3CDTF">2024-11-20T22:21:34Z</dcterms:modified>
  <cp:revision>2</cp:revision>
  <dc:subject>PptxGenJS Presentation</dc:subject>
  <dc:title>PptxGenJS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9</vt:i4>
  </property>
  <property fmtid="{D5CDD505-2E9C-101B-9397-08002B2CF9AE}" pid="3" name="PresentationFormat">
    <vt:lpwstr>On-screen Show (16:9)</vt:lpwstr>
  </property>
  <property fmtid="{D5CDD505-2E9C-101B-9397-08002B2CF9AE}" pid="4" name="Slides">
    <vt:i4>9</vt:i4>
  </property>
</Properties>
</file>